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26"/>
  </p:notesMasterIdLst>
  <p:sldIdLst>
    <p:sldId id="413" r:id="rId5"/>
    <p:sldId id="417" r:id="rId6"/>
    <p:sldId id="416" r:id="rId7"/>
    <p:sldId id="429" r:id="rId8"/>
    <p:sldId id="440" r:id="rId9"/>
    <p:sldId id="441" r:id="rId10"/>
    <p:sldId id="442" r:id="rId11"/>
    <p:sldId id="443" r:id="rId12"/>
    <p:sldId id="444" r:id="rId13"/>
    <p:sldId id="418" r:id="rId14"/>
    <p:sldId id="446" r:id="rId15"/>
    <p:sldId id="419" r:id="rId16"/>
    <p:sldId id="445" r:id="rId17"/>
    <p:sldId id="447" r:id="rId18"/>
    <p:sldId id="448" r:id="rId19"/>
    <p:sldId id="449" r:id="rId20"/>
    <p:sldId id="452" r:id="rId21"/>
    <p:sldId id="450" r:id="rId22"/>
    <p:sldId id="453" r:id="rId23"/>
    <p:sldId id="454" r:id="rId24"/>
    <p:sldId id="45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B0AC73-CF32-42E7-A6FB-AD4F1396EFCC}" v="370" dt="2024-07-16T00:40:23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2134" autoAdjust="0"/>
  </p:normalViewPr>
  <p:slideViewPr>
    <p:cSldViewPr snapToGrid="0">
      <p:cViewPr varScale="1">
        <p:scale>
          <a:sx n="67" d="100"/>
          <a:sy n="67" d="100"/>
        </p:scale>
        <p:origin x="1358" y="6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Display the solution after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8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Display the solution after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2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Display the solution after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31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2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July 15,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July 15,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July 15,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onecompiler.com/mys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.mysql.com/doc/refman/8.4/en/sql-statemen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mysql/mysql_create_table.asp" TargetMode="External"/><Relationship Id="rId2" Type="http://schemas.openxmlformats.org/officeDocument/2006/relationships/hyperlink" Target="https://devhints.io/mysq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 dirty="0"/>
              <a:t>Data Definition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788A-4D01-652F-902B-9DD3FDA5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Note:  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0828B-B09B-1398-ABA7-930C48619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objects created by the database or the user</a:t>
            </a:r>
          </a:p>
          <a:p>
            <a:pPr lvl="1"/>
            <a:r>
              <a:rPr lang="en-US" dirty="0"/>
              <a:t>Does not include records</a:t>
            </a:r>
          </a:p>
          <a:p>
            <a:pPr lvl="1"/>
            <a:r>
              <a:rPr lang="en-US" dirty="0"/>
              <a:t>Does not include values in records</a:t>
            </a:r>
          </a:p>
          <a:p>
            <a:pPr lvl="1"/>
            <a:r>
              <a:rPr lang="en-US" dirty="0"/>
              <a:t>Queries, Views, Tables, Attributes, Indices, Constraints,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Must start with letter</a:t>
            </a:r>
          </a:p>
          <a:p>
            <a:r>
              <a:rPr lang="en-US" dirty="0"/>
              <a:t>&lt;128 characters</a:t>
            </a:r>
          </a:p>
          <a:p>
            <a:r>
              <a:rPr lang="en-US" dirty="0"/>
              <a:t>No spaces!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7FBE9-A417-49EB-5373-D82F7513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F9A7D-0994-F97D-5061-265F0609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280A-A872-9C17-12E6-F084AC72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C19A-3430-FB9D-E97B-BE8F93CF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6DFF7-4414-D30E-1AF6-C589F07EE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394789" cy="34163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DATABASE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DATATYPE [OPTIONS]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[, ...]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[, FOREIGN KEY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REFERENCES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[, ...]]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[, CONSTRAINTS, ...]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DROP DATABASE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DROP TABLE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05CD8-752D-7E96-986C-EB1463D76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BE502-52D6-484C-DCDE-586A1757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B2572-6746-B2B2-9533-F60FD359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6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5711D-C7BA-7497-76B1-1E4A26C9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9D1D7ED-7D99-890C-2944-B502F42638C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087" y="2603498"/>
            <a:ext cx="6513295" cy="214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B67BFF-FBCB-B9C2-44F9-8F05FF88BE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69382" y="2603498"/>
            <a:ext cx="4641555" cy="3416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DED31-D91E-9149-04E5-96CA5072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68A93-9510-EFE7-212F-C3B759A6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8A601-0191-9AF9-928F-19C54B45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6A990-F067-A12D-C4F7-ADA6EBE5EBC5}"/>
              </a:ext>
            </a:extLst>
          </p:cNvPr>
          <p:cNvSpPr txBox="1"/>
          <p:nvPr/>
        </p:nvSpPr>
        <p:spPr>
          <a:xfrm>
            <a:off x="356087" y="5373467"/>
            <a:ext cx="6154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tells MySQL which database you are working with</a:t>
            </a:r>
          </a:p>
          <a:p>
            <a:r>
              <a:rPr lang="en-US" dirty="0"/>
              <a:t>DESCRIBE gives you the table definition</a:t>
            </a:r>
          </a:p>
        </p:txBody>
      </p:sp>
    </p:spTree>
    <p:extLst>
      <p:ext uri="{BB962C8B-B14F-4D97-AF65-F5344CB8AC3E}">
        <p14:creationId xmlns:p14="http://schemas.microsoft.com/office/powerpoint/2010/main" val="124460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E50A-C43F-B670-3941-B9400AC5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DDEA-09DB-B2D6-7D5F-852395FFE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" y="2603500"/>
            <a:ext cx="4828032" cy="3416301"/>
          </a:xfrm>
        </p:spPr>
        <p:txBody>
          <a:bodyPr/>
          <a:lstStyle/>
          <a:p>
            <a:r>
              <a:rPr lang="en-US" dirty="0"/>
              <a:t>Open and implement the diagram </a:t>
            </a:r>
          </a:p>
          <a:p>
            <a:pPr lvl="1"/>
            <a:r>
              <a:rPr lang="en-US" dirty="0"/>
              <a:t>VS Code MySQL Extension </a:t>
            </a:r>
          </a:p>
          <a:p>
            <a:pPr lvl="1"/>
            <a:r>
              <a:rPr lang="en-US" dirty="0"/>
              <a:t>or MySQL Workbench </a:t>
            </a:r>
          </a:p>
          <a:p>
            <a:r>
              <a:rPr lang="en-US" sz="1400" i="1" dirty="0"/>
              <a:t>In VS Code -&gt; Ctrl + Enter = execute and move to next block</a:t>
            </a:r>
            <a:endParaRPr lang="en-US" i="1" dirty="0"/>
          </a:p>
          <a:p>
            <a:r>
              <a:rPr lang="en-US" dirty="0"/>
              <a:t>What if I mess up?  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DROP TABLE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dirty="0"/>
            </a:br>
            <a:r>
              <a:rPr lang="en-US" dirty="0"/>
              <a:t>Then recreate it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08F02-912A-A421-05DE-4566EB99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BB2-9070-EC24-9A40-0956C5216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ACDD0-5398-D6C4-A9D9-8337E0FE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DC1A68C-4AC0-10E9-5070-B2610B0EAE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756" y="2375306"/>
            <a:ext cx="7094327" cy="386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62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0E9C0-4F34-FC7D-4C64-4B3CC2E1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Another…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1C1E0-39F0-DFBB-76DE-EB6EE44F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442A5-4C56-3A33-0944-21B9196A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3AD22-4257-8534-12B6-B67C9532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38D753-9248-A40B-C0CF-5B97A01D1A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2901340"/>
            <a:ext cx="8824913" cy="28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91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3F3D-A60A-9DFB-BDE9-AC9636EE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C8DC-0181-10F8-E0CF-E3F83D6B9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SHOW [DATABASES | TABLES];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DESCRIBE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4BD92-84E9-3D75-ED1F-117794A4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47ACC-8163-BFF6-15D9-7CF907E7A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A3D16-DD1E-4801-848D-46B1107A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1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466A-2108-5872-5C25-83CF8C254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Exercise…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578F4-FA29-C0DC-A0BF-E4696467A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</a:t>
            </a:r>
            <a:r>
              <a:rPr lang="en-US" dirty="0" err="1"/>
              <a:t>new_database.sql</a:t>
            </a:r>
            <a:r>
              <a:rPr lang="en-US" dirty="0"/>
              <a:t> script (no peeking!)</a:t>
            </a:r>
          </a:p>
          <a:p>
            <a:r>
              <a:rPr lang="en-US" dirty="0"/>
              <a:t>Use SHOW and DESCRIBE to recreate the database design diagram in draw.io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A265-84B2-B348-71BF-73343531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51A7C-7439-EC21-0C2E-11C3EEC36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2767B-A291-1AFC-5377-0B1F1BEE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5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A9D471-E944-A546-27E3-70794291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2B2C5A-2781-C398-C6C1-1706018A3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FC9DD-90AF-4CAA-C71D-1DF2EB05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A450E-7283-030E-BAE3-94F91AED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7C80D-7F04-CE38-F3EF-07682CAD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9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A742-8D71-AC9A-1E3E-093C08D5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6C9D-D334-3C6A-0EF2-8D7F92400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DROP [DATABASE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TABLE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Drops without confirmation…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4D71-EE16-8477-CB68-93A2F17C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117A2-4160-2B7D-64D4-D79071F2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7F0E0-D5EA-54FD-C5A9-FDC6DB71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49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09033-33C8-8F6A-017C-72B759D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4FD2C-6508-5C68-DFEE-FBF4BA20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351246" cy="34163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[ADD COLUMN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DATATYPE]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[DROP COLUMN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[MODIFY COLUMN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DATATYPE]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[ADD FOREIGN KEY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REFERENCES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)]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[ADD PRIMARY KEY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[, ...])]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384A8-0ABC-5885-6EB4-5CFA3874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1181F-0EA8-B1E2-CE53-E337AF5F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5509C-48E9-0AEE-5ABE-848F469E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0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2D6D-151D-BE78-C492-2A449AD1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Exercise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56CA-2C30-2DB8-3086-F56670C98C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 at the design diagram for </a:t>
            </a:r>
            <a:r>
              <a:rPr lang="en-US" dirty="0" err="1"/>
              <a:t>actor_film_category</a:t>
            </a:r>
            <a:endParaRPr lang="en-US" dirty="0"/>
          </a:p>
          <a:p>
            <a:r>
              <a:rPr lang="en-US" dirty="0"/>
              <a:t>Correct the database to match diagram</a:t>
            </a:r>
          </a:p>
          <a:p>
            <a:pPr lvl="1"/>
            <a:r>
              <a:rPr lang="en-US" dirty="0"/>
              <a:t>SHOW, DESCRIBE</a:t>
            </a:r>
          </a:p>
          <a:p>
            <a:pPr lvl="1"/>
            <a:r>
              <a:rPr lang="en-US"/>
              <a:t>ALTER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C33BA-650F-7999-7133-A7071F75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CB4D-EB4C-D902-3B0D-67705A5A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2C6C3-447B-AD5C-614B-5242021E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C17592-B051-A897-D7B2-30108068069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547" y="2231645"/>
            <a:ext cx="6148493" cy="42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75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9266-FCA6-59A1-AF70-9E21D930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see it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0A792-E3E5-47DC-14DF-19BA9818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in Canvas:</a:t>
            </a:r>
          </a:p>
          <a:p>
            <a:pPr lvl="1"/>
            <a:r>
              <a:rPr lang="en-US" dirty="0"/>
              <a:t>SQL notebooks, </a:t>
            </a:r>
          </a:p>
          <a:p>
            <a:pPr lvl="1"/>
            <a:r>
              <a:rPr lang="en-US" dirty="0"/>
              <a:t>Design diagrams, </a:t>
            </a:r>
          </a:p>
          <a:p>
            <a:pPr lvl="1"/>
            <a:r>
              <a:rPr lang="en-US" dirty="0"/>
              <a:t>SQL scripts</a:t>
            </a:r>
          </a:p>
          <a:p>
            <a:r>
              <a:rPr lang="en-US" dirty="0">
                <a:hlinkClick r:id="rId2"/>
              </a:rPr>
              <a:t>MySQL Online Editor (onecompiler.com)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CE9A3-9DDC-71C4-58EF-BDA1A8B3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967D9-FA3B-8B5F-1EF9-EF8B5DE4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C1DFC-053D-5800-1D93-76CBA8D0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8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FCD0-18B9-6063-E7CE-3C7EBEF1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Diagrams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BEB85-FFAB-DA5A-3FB3-50B42A6E4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EFF7F-35BC-42D2-2F47-6B101A11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9F709-18FD-9AF8-6420-A28EFB5E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753E34D-7106-1D75-F2D5-645F1BF439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2860089"/>
            <a:ext cx="8824913" cy="29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6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SQL statements to create a database from a design diagram</a:t>
            </a:r>
          </a:p>
          <a:p>
            <a:r>
              <a:rPr lang="en-US" dirty="0"/>
              <a:t>Modify an existing database to match a design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7021EE-4ECA-1056-12CB-88375D4B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4038206"/>
            <a:ext cx="6744641" cy="2819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251FAB-425A-2587-B4E5-78419EA5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ADF5A-902A-1E7B-7C8F-CFAA6D871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convention:</a:t>
            </a:r>
          </a:p>
          <a:p>
            <a:pPr lvl="1"/>
            <a:r>
              <a:rPr lang="en-US" dirty="0"/>
              <a:t>SQL keywords in UPPERCASE</a:t>
            </a:r>
          </a:p>
          <a:p>
            <a:pPr lvl="1"/>
            <a:r>
              <a:rPr lang="en-US" dirty="0"/>
              <a:t>Identifiers in camelCase (except Entities)</a:t>
            </a:r>
          </a:p>
          <a:p>
            <a:r>
              <a:rPr lang="en-US" dirty="0"/>
              <a:t>Reading examples: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D7DA8-4885-5211-5F8F-38A08B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83149-92A3-3648-298E-660195EF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F5ED-9BAC-7FD0-F5BE-562157FD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2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C2A7-1632-0251-7C31-A44861D8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from the book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D2D994-2219-4AED-FA21-ACD791006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725" y="2698269"/>
            <a:ext cx="6554115" cy="6096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4F6E6-CA13-B6A1-5A75-2375FA05D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43665-DBD0-3496-D95D-CAB77491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DC95A-3607-E39A-B4EB-EED78B2E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3B13C-3CC3-C501-C53F-B32F5925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25" y="3429000"/>
            <a:ext cx="458216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5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F19E-60B6-6F52-B43E-E0F4FB38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from the book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FD51D-0E6A-BC5E-C049-8D3B593A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18C53-1D92-D6C2-03BF-8EC9AB8C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505C-2972-6139-285B-9E6288F5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8E58998-A2A0-B83C-A84D-8E940AC4A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31" y="2603500"/>
            <a:ext cx="6207451" cy="3416300"/>
          </a:xfrm>
        </p:spPr>
      </p:pic>
    </p:spTree>
    <p:extLst>
      <p:ext uri="{BB962C8B-B14F-4D97-AF65-F5344CB8AC3E}">
        <p14:creationId xmlns:p14="http://schemas.microsoft.com/office/powerpoint/2010/main" val="141435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901A-4FE8-05B0-6E22-D081AAE5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B1F2-0985-C72A-61AE-5BBA3D004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1680633"/>
            <a:ext cx="8825659" cy="3416300"/>
          </a:xfrm>
        </p:spPr>
        <p:txBody>
          <a:bodyPr/>
          <a:lstStyle/>
          <a:p>
            <a:r>
              <a:rPr lang="en-US" dirty="0">
                <a:hlinkClick r:id="rId2"/>
              </a:rPr>
              <a:t>MySQL :: MySQL 8.4 Reference Manual :: 15 SQL Statements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34CF5-E216-7212-2598-DA9B06DCF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4CDDA-0B24-4C5E-7590-8D98E76C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144A4-44B6-49C7-60A2-D006765F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0DF3B-3C7F-958E-0726-6382C9C96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2234952"/>
            <a:ext cx="4658375" cy="1009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15D8B9-E2DD-055A-749C-E555689D3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908" y="2739847"/>
            <a:ext cx="6134956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0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7D04-A07B-5945-28F6-93FCF2CF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better…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AB7D3-E53D-DBC0-0CC2-922E4779F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MySQL </a:t>
            </a:r>
            <a:r>
              <a:rPr lang="en-US" dirty="0" err="1">
                <a:hlinkClick r:id="rId2"/>
              </a:rPr>
              <a:t>cheatsheet</a:t>
            </a:r>
            <a:r>
              <a:rPr lang="en-US" dirty="0">
                <a:hlinkClick r:id="rId2"/>
              </a:rPr>
              <a:t> (devhints.io)</a:t>
            </a:r>
            <a:endParaRPr lang="en-US" dirty="0"/>
          </a:p>
          <a:p>
            <a:r>
              <a:rPr lang="en-US" dirty="0">
                <a:hlinkClick r:id="rId3"/>
              </a:rPr>
              <a:t>MySQL CREATE TABLE Statement (w3schools.com)</a:t>
            </a:r>
            <a:endParaRPr lang="en-US" dirty="0"/>
          </a:p>
          <a:p>
            <a:r>
              <a:rPr lang="en-US" dirty="0"/>
              <a:t>Make your own!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B8232-F959-B25D-028E-4F7B3FD8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A9C7B-92C7-0104-320A-4527652E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AF35E-D670-1EF9-CDE1-2A2AA2F1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7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3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956</TotalTime>
  <Words>549</Words>
  <Application>Microsoft Office PowerPoint</Application>
  <PresentationFormat>Widescreen</PresentationFormat>
  <Paragraphs>143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Century Gothic</vt:lpstr>
      <vt:lpstr>Courier New</vt:lpstr>
      <vt:lpstr>Wingdings</vt:lpstr>
      <vt:lpstr>Wingdings 3</vt:lpstr>
      <vt:lpstr>Ion Boardroom</vt:lpstr>
      <vt:lpstr>Data Definition</vt:lpstr>
      <vt:lpstr>Review</vt:lpstr>
      <vt:lpstr>Design Diagrams</vt:lpstr>
      <vt:lpstr>Lesson Objectives</vt:lpstr>
      <vt:lpstr>SQL Basics</vt:lpstr>
      <vt:lpstr>Another Example from the book</vt:lpstr>
      <vt:lpstr>Another Example from the book</vt:lpstr>
      <vt:lpstr>Better…</vt:lpstr>
      <vt:lpstr>Even better…</vt:lpstr>
      <vt:lpstr>A Note:  Identifiers</vt:lpstr>
      <vt:lpstr>Creating A Database</vt:lpstr>
      <vt:lpstr>An Example</vt:lpstr>
      <vt:lpstr>Your Turn…</vt:lpstr>
      <vt:lpstr>Let’s Try Another…</vt:lpstr>
      <vt:lpstr>Investigating a Database</vt:lpstr>
      <vt:lpstr>Another Exercise…</vt:lpstr>
      <vt:lpstr>Altering Tables</vt:lpstr>
      <vt:lpstr>Drops</vt:lpstr>
      <vt:lpstr>Alter</vt:lpstr>
      <vt:lpstr>Another Exercise</vt:lpstr>
      <vt:lpstr>Need to see it again?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71</cp:revision>
  <dcterms:created xsi:type="dcterms:W3CDTF">2019-07-08T20:33:15Z</dcterms:created>
  <dcterms:modified xsi:type="dcterms:W3CDTF">2024-07-16T00:40:24Z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